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erriweather"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0653" autoAdjust="0"/>
  </p:normalViewPr>
  <p:slideViewPr>
    <p:cSldViewPr snapToGrid="0">
      <p:cViewPr varScale="1">
        <p:scale>
          <a:sx n="62" d="100"/>
          <a:sy n="62" d="100"/>
        </p:scale>
        <p:origin x="142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bi.nlm.nih.gov/pmc/articles/PMC530210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mc/articles/PMC530210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530210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a:solidFill>
                  <a:schemeClr val="dk2"/>
                </a:solidFill>
                <a:latin typeface="Roboto"/>
                <a:ea typeface="Roboto"/>
                <a:cs typeface="Roboto"/>
                <a:sym typeface="Roboto"/>
              </a:rPr>
              <a:t>Accessible and rewarding rehabilitation for patients outside of a clinical environment.</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Ensuring correct exercises are being performed with constructive feedback.</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No need to be at home for rehabilitation (portable)</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Week to week program which tracks your progress and compares it with the relevant recommended rehabilitation program.</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More accountability for patients to do their rehab. Stops them lying to doctors about how much they are doing.</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Continuous feedback from patient to clinician and clinician to patient. </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Easy to understand, pre-analysed data for patients and clinicians.</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a:spcBef>
                <a:spcPts val="16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dirty="0">
                <a:solidFill>
                  <a:schemeClr val="dk2"/>
                </a:solidFill>
                <a:latin typeface="Roboto"/>
                <a:ea typeface="Roboto"/>
                <a:cs typeface="Roboto"/>
                <a:sym typeface="Roboto"/>
              </a:rPr>
              <a:t>Accessible and rewarding rehabilitation for patients outside of a clinical environment.</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Ensuring correct exercises are being performed with constructive feedback.</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No need to be at home for rehabilitation (portable)</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Week to week program which tracks your progress and compares it with the relevant recommended rehabilitation program.</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More accountability for patients to do their rehab. Stops them lying to doctors about how much they are doing.</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Continuous feedback from patient to clinician and clinician to patient. </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Easy to understand, pre-analysed data for patients and clinicians.</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dirty="0">
              <a:solidFill>
                <a:schemeClr val="dk2"/>
              </a:solidFill>
              <a:latin typeface="Roboto"/>
              <a:ea typeface="Roboto"/>
              <a:cs typeface="Roboto"/>
              <a:sym typeface="Roboto"/>
            </a:endParaRPr>
          </a:p>
          <a:p>
            <a:pPr marL="0" lvl="0" indent="0" rtl="0">
              <a:spcBef>
                <a:spcPts val="160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a:solidFill>
                  <a:schemeClr val="dk2"/>
                </a:solidFill>
                <a:latin typeface="Roboto"/>
                <a:ea typeface="Roboto"/>
                <a:cs typeface="Roboto"/>
                <a:sym typeface="Roboto"/>
              </a:rPr>
              <a:t>Accessible and rewarding rehabilitation for patients outside of a clinical environment.</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Ensuring correct exercises are being performed with constructive feedback.</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No need to be at home for rehabilitation (portable)</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Week to week program which tracks your progress and compares it with the relevant recommended rehabilitation program.</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More accountability for patients to do their rehab. Stops them lying to doctors about how much they are doing.</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Continuous feedback from patient to clinician and clinician to patient. </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Easy to understand, pre-analysed data for patients and clinicians.</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rtl="0">
              <a:spcBef>
                <a:spcPts val="16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a:solidFill>
                  <a:schemeClr val="dk2"/>
                </a:solidFill>
                <a:latin typeface="Roboto"/>
                <a:ea typeface="Roboto"/>
                <a:cs typeface="Roboto"/>
                <a:sym typeface="Roboto"/>
              </a:rPr>
              <a:t>REHABILITATION TODAY </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Clinicians time is very expensive. </a:t>
            </a:r>
            <a:r>
              <a:rPr lang="en" sz="1150">
                <a:solidFill>
                  <a:srgbClr val="333333"/>
                </a:solidFill>
                <a:highlight>
                  <a:srgbClr val="FFFFFF"/>
                </a:highlight>
              </a:rPr>
              <a:t>The average Physiotherapist in the United States can expect to rake in roughly $70K annually</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Patients often don’t know if they are doing the exercise correctly.</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 100,000 ACL reconstructions performed annually, in the United States alone.</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200">
                <a:latin typeface="Times New Roman"/>
                <a:ea typeface="Times New Roman"/>
                <a:cs typeface="Times New Roman"/>
                <a:sym typeface="Times New Roman"/>
              </a:rPr>
              <a:t>Median immediate procedure cost was $9399.49. Median total health care utilization cost was $13,403.38. For patients who had more than 1 reconstruction captured in the database, total health care utilization costs were higher for the second procedure than the first procedure ($16,238.43 vs $15,000.36), despite the fact that immediate procedure costs were lower for second procedures ($8685.73 vs $9445.26) - RISK OF NEEDING A SECOND PROCEDURE OF NOT DOING YOUR REHABILITATION</a:t>
            </a:r>
            <a:endParaRPr sz="1200">
              <a:latin typeface="Times New Roman"/>
              <a:ea typeface="Times New Roman"/>
              <a:cs typeface="Times New Roman"/>
              <a:sym typeface="Times New Roman"/>
            </a:endParaRPr>
          </a:p>
          <a:p>
            <a:pPr marL="0" lvl="0" indent="0" rtl="0">
              <a:lnSpc>
                <a:spcPct val="115000"/>
              </a:lnSpc>
              <a:spcBef>
                <a:spcPts val="800"/>
              </a:spcBef>
              <a:spcAft>
                <a:spcPts val="0"/>
              </a:spcAft>
              <a:buNone/>
            </a:pPr>
            <a:endParaRPr sz="12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 sz="1300" u="sng">
                <a:solidFill>
                  <a:schemeClr val="hlink"/>
                </a:solidFill>
                <a:latin typeface="Roboto"/>
                <a:ea typeface="Roboto"/>
                <a:cs typeface="Roboto"/>
                <a:sym typeface="Roboto"/>
                <a:hlinkClick r:id="rId3"/>
              </a:rPr>
              <a:t>https://www.ncbi.nlm.nih.gov/pmc/articles/PMC5302102/</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Patients need to go in to see the doctor every 2-3 weeks depending on stage of rehabilitation (missing work, travel costs, stress, etc) </a:t>
            </a:r>
            <a:endParaRPr sz="1300">
              <a:solidFill>
                <a:schemeClr val="dk2"/>
              </a:solidFill>
              <a:latin typeface="Roboto"/>
              <a:ea typeface="Roboto"/>
              <a:cs typeface="Roboto"/>
              <a:sym typeface="Roboto"/>
            </a:endParaRPr>
          </a:p>
          <a:p>
            <a:pPr marL="0" lvl="0" indent="0" rtl="0">
              <a:lnSpc>
                <a:spcPct val="115000"/>
              </a:lnSpc>
              <a:spcBef>
                <a:spcPts val="1600"/>
              </a:spcBef>
              <a:spcAft>
                <a:spcPts val="1600"/>
              </a:spcAft>
              <a:buNone/>
            </a:pPr>
            <a:endParaRPr sz="1300">
              <a:solidFill>
                <a:schemeClr val="dk2"/>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dirty="0">
                <a:solidFill>
                  <a:schemeClr val="dk2"/>
                </a:solidFill>
                <a:latin typeface="Roboto"/>
                <a:ea typeface="Roboto"/>
                <a:cs typeface="Roboto"/>
                <a:sym typeface="Roboto"/>
              </a:rPr>
              <a:t>REHABILITATION TODAY </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Clinicians time is very expensive. </a:t>
            </a:r>
            <a:r>
              <a:rPr lang="en" sz="1150" dirty="0">
                <a:solidFill>
                  <a:srgbClr val="333333"/>
                </a:solidFill>
                <a:highlight>
                  <a:srgbClr val="FFFFFF"/>
                </a:highlight>
              </a:rPr>
              <a:t>The average Physiotherapist in the United States can expect to rake in roughly $70K annually</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Patients often don’t know if they are doing the exercise correctly.</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 100,000 ACL reconstructions performed annually, in the United States alone.</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200" dirty="0">
                <a:latin typeface="Times New Roman"/>
                <a:ea typeface="Times New Roman"/>
                <a:cs typeface="Times New Roman"/>
                <a:sym typeface="Times New Roman"/>
              </a:rPr>
              <a:t>Median immediate procedure cost was $9399.49. Median total health care utilization cost was $13,403.38. For patients who had more than 1 reconstruction captured in the database, total health care utilization costs were higher for the second procedure than the first procedure ($16,238.43 vs $15,000.36), despite the fact that immediate procedure costs were lower for second procedures ($8685.73 vs $9445.26) - RISK OF NEEDING A SECOND PROCEDURE OF NOT DOING YOUR REHABILITATION</a:t>
            </a:r>
            <a:endParaRPr sz="1200" dirty="0">
              <a:latin typeface="Times New Roman"/>
              <a:ea typeface="Times New Roman"/>
              <a:cs typeface="Times New Roman"/>
              <a:sym typeface="Times New Roman"/>
            </a:endParaRPr>
          </a:p>
          <a:p>
            <a:pPr marL="0" lvl="0" indent="0" rtl="0">
              <a:lnSpc>
                <a:spcPct val="115000"/>
              </a:lnSpc>
              <a:spcBef>
                <a:spcPts val="800"/>
              </a:spcBef>
              <a:spcAft>
                <a:spcPts val="0"/>
              </a:spcAft>
              <a:buNone/>
            </a:pPr>
            <a:endParaRPr sz="1200" dirty="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 sz="1300" u="sng" dirty="0">
                <a:solidFill>
                  <a:schemeClr val="hlink"/>
                </a:solidFill>
                <a:latin typeface="Roboto"/>
                <a:ea typeface="Roboto"/>
                <a:cs typeface="Roboto"/>
                <a:sym typeface="Roboto"/>
                <a:hlinkClick r:id="rId3"/>
              </a:rPr>
              <a:t>https://www.ncbi.nlm.nih.gov/pmc/articles/PMC5302102/</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dirty="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dirty="0">
                <a:solidFill>
                  <a:schemeClr val="dk2"/>
                </a:solidFill>
                <a:latin typeface="Roboto"/>
                <a:ea typeface="Roboto"/>
                <a:cs typeface="Roboto"/>
                <a:sym typeface="Roboto"/>
              </a:rPr>
              <a:t>Patients need to go in to see the doctor every 2-3 weeks depending on stage of rehabilitation (missing work, travel costs, stress, etc) </a:t>
            </a:r>
            <a:endParaRPr sz="1300" dirty="0">
              <a:solidFill>
                <a:schemeClr val="dk2"/>
              </a:solidFill>
              <a:latin typeface="Roboto"/>
              <a:ea typeface="Roboto"/>
              <a:cs typeface="Roboto"/>
              <a:sym typeface="Roboto"/>
            </a:endParaRPr>
          </a:p>
          <a:p>
            <a:pPr marL="0" lvl="0" indent="0" rtl="0">
              <a:lnSpc>
                <a:spcPct val="115000"/>
              </a:lnSpc>
              <a:spcBef>
                <a:spcPts val="1600"/>
              </a:spcBef>
              <a:spcAft>
                <a:spcPts val="1600"/>
              </a:spcAft>
              <a:buNone/>
            </a:pPr>
            <a:endParaRPr sz="1300" dirty="0">
              <a:solidFill>
                <a:schemeClr val="dk2"/>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300">
                <a:solidFill>
                  <a:schemeClr val="dk2"/>
                </a:solidFill>
                <a:latin typeface="Roboto"/>
                <a:ea typeface="Roboto"/>
                <a:cs typeface="Roboto"/>
                <a:sym typeface="Roboto"/>
              </a:rPr>
              <a:t>REHABILITATION TODAY </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Clinicians time is very expensive. </a:t>
            </a:r>
            <a:r>
              <a:rPr lang="en" sz="1150">
                <a:solidFill>
                  <a:srgbClr val="333333"/>
                </a:solidFill>
                <a:highlight>
                  <a:srgbClr val="FFFFFF"/>
                </a:highlight>
              </a:rPr>
              <a:t>The average Physiotherapist in the United States can expect to rake in roughly $70K annually</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Patients often don’t know if they are doing the exercise correctly.</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 100,000 ACL reconstructions performed annually, in the United States alone.</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200">
                <a:latin typeface="Times New Roman"/>
                <a:ea typeface="Times New Roman"/>
                <a:cs typeface="Times New Roman"/>
                <a:sym typeface="Times New Roman"/>
              </a:rPr>
              <a:t>Median immediate procedure cost was $9399.49. Median total health care utilization cost was $13,403.38. For patients who had more than 1 reconstruction captured in the database, total health care utilization costs were higher for the second procedure than the first procedure ($16,238.43 vs $15,000.36), despite the fact that immediate procedure costs were lower for second procedures ($8685.73 vs $9445.26) - RISK OF NEEDING A SECOND PROCEDURE OF NOT DOING YOUR REHABILITATION</a:t>
            </a:r>
            <a:endParaRPr sz="1200">
              <a:latin typeface="Times New Roman"/>
              <a:ea typeface="Times New Roman"/>
              <a:cs typeface="Times New Roman"/>
              <a:sym typeface="Times New Roman"/>
            </a:endParaRPr>
          </a:p>
          <a:p>
            <a:pPr marL="0" lvl="0" indent="0" rtl="0">
              <a:lnSpc>
                <a:spcPct val="115000"/>
              </a:lnSpc>
              <a:spcBef>
                <a:spcPts val="800"/>
              </a:spcBef>
              <a:spcAft>
                <a:spcPts val="0"/>
              </a:spcAft>
              <a:buNone/>
            </a:pPr>
            <a:endParaRPr sz="1200">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 sz="1300" u="sng">
                <a:solidFill>
                  <a:schemeClr val="hlink"/>
                </a:solidFill>
                <a:latin typeface="Roboto"/>
                <a:ea typeface="Roboto"/>
                <a:cs typeface="Roboto"/>
                <a:sym typeface="Roboto"/>
                <a:hlinkClick r:id="rId3"/>
              </a:rPr>
              <a:t>https://www.ncbi.nlm.nih.gov/pmc/articles/PMC5302102/</a:t>
            </a: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endParaRPr sz="1300">
              <a:solidFill>
                <a:schemeClr val="dk2"/>
              </a:solidFill>
              <a:latin typeface="Roboto"/>
              <a:ea typeface="Roboto"/>
              <a:cs typeface="Roboto"/>
              <a:sym typeface="Roboto"/>
            </a:endParaRPr>
          </a:p>
          <a:p>
            <a:pPr marL="0" lvl="0" indent="0" rtl="0">
              <a:lnSpc>
                <a:spcPct val="115000"/>
              </a:lnSpc>
              <a:spcBef>
                <a:spcPts val="1600"/>
              </a:spcBef>
              <a:spcAft>
                <a:spcPts val="0"/>
              </a:spcAft>
              <a:buNone/>
            </a:pPr>
            <a:r>
              <a:rPr lang="en" sz="1300">
                <a:solidFill>
                  <a:schemeClr val="dk2"/>
                </a:solidFill>
                <a:latin typeface="Roboto"/>
                <a:ea typeface="Roboto"/>
                <a:cs typeface="Roboto"/>
                <a:sym typeface="Roboto"/>
              </a:rPr>
              <a:t>Patients need to go in to see the doctor every 2-3 weeks depending on stage of rehabilitation (missing work, travel costs, stress, etc) </a:t>
            </a:r>
            <a:endParaRPr sz="1300">
              <a:solidFill>
                <a:schemeClr val="dk2"/>
              </a:solidFill>
              <a:latin typeface="Roboto"/>
              <a:ea typeface="Roboto"/>
              <a:cs typeface="Roboto"/>
              <a:sym typeface="Roboto"/>
            </a:endParaRPr>
          </a:p>
          <a:p>
            <a:pPr marL="0" lvl="0" indent="0" rtl="0">
              <a:lnSpc>
                <a:spcPct val="115000"/>
              </a:lnSpc>
              <a:spcBef>
                <a:spcPts val="1600"/>
              </a:spcBef>
              <a:spcAft>
                <a:spcPts val="1600"/>
              </a:spcAft>
              <a:buNone/>
            </a:pPr>
            <a:endParaRPr sz="1300">
              <a:solidFill>
                <a:schemeClr val="dk2"/>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dirty="0"/>
              <a:t>Here is our solution to the problem.</a:t>
            </a:r>
          </a:p>
          <a:p>
            <a:pPr marL="0" lvl="0" indent="0" rtl="0">
              <a:lnSpc>
                <a:spcPct val="115000"/>
              </a:lnSpc>
              <a:spcBef>
                <a:spcPts val="0"/>
              </a:spcBef>
              <a:spcAft>
                <a:spcPts val="0"/>
              </a:spcAft>
              <a:buNone/>
            </a:pPr>
            <a:endParaRPr lang="en-GB" dirty="0"/>
          </a:p>
          <a:p>
            <a:pPr marL="0" lvl="0" indent="0" rtl="0">
              <a:lnSpc>
                <a:spcPct val="115000"/>
              </a:lnSpc>
              <a:spcBef>
                <a:spcPts val="0"/>
              </a:spcBef>
              <a:spcAft>
                <a:spcPts val="0"/>
              </a:spcAft>
              <a:buNone/>
            </a:pPr>
            <a:r>
              <a:rPr lang="en-GB" dirty="0"/>
              <a:t>This brace is an piece of equipment which patients must wear post operation and use during rehabilitation.</a:t>
            </a:r>
          </a:p>
          <a:p>
            <a:pPr marL="0" lvl="0" indent="0" rtl="0">
              <a:lnSpc>
                <a:spcPct val="115000"/>
              </a:lnSpc>
              <a:spcBef>
                <a:spcPts val="0"/>
              </a:spcBef>
              <a:spcAft>
                <a:spcPts val="0"/>
              </a:spcAft>
              <a:buNone/>
            </a:pPr>
            <a:r>
              <a:rPr lang="en-GB" dirty="0"/>
              <a:t>Our device attaches to this brace in an easy, unambiguous manner. By which I mean, there is no confusion as to where it goes. </a:t>
            </a:r>
          </a:p>
          <a:p>
            <a:pPr marL="0" lvl="0" indent="0" rtl="0">
              <a:lnSpc>
                <a:spcPct val="115000"/>
              </a:lnSpc>
              <a:spcBef>
                <a:spcPts val="0"/>
              </a:spcBef>
              <a:spcAft>
                <a:spcPts val="0"/>
              </a:spcAft>
              <a:buNone/>
            </a:pPr>
            <a:r>
              <a:rPr lang="en-GB" dirty="0"/>
              <a:t>This leads to homogenous data collection and results which are directly comparable.</a:t>
            </a:r>
          </a:p>
          <a:p>
            <a:pPr marL="0" lvl="0" indent="0" rtl="0">
              <a:lnSpc>
                <a:spcPct val="115000"/>
              </a:lnSpc>
              <a:spcBef>
                <a:spcPts val="0"/>
              </a:spcBef>
              <a:spcAft>
                <a:spcPts val="0"/>
              </a:spcAft>
              <a:buNone/>
            </a:pPr>
            <a:endParaRPr lang="en-GB" dirty="0"/>
          </a:p>
          <a:p>
            <a:pPr marL="0" lvl="0" indent="0" rtl="0">
              <a:lnSpc>
                <a:spcPct val="115000"/>
              </a:lnSpc>
              <a:spcBef>
                <a:spcPts val="0"/>
              </a:spcBef>
              <a:spcAft>
                <a:spcPts val="0"/>
              </a:spcAft>
              <a:buNone/>
            </a:pPr>
            <a:r>
              <a:rPr lang="en-GB" dirty="0"/>
              <a:t>Several games have also been developed to guide the patient through performing the rehabilitation correctly, giving constant and engaging feedback.</a:t>
            </a:r>
          </a:p>
          <a:p>
            <a:pPr marL="0" lvl="0" indent="0" rtl="0">
              <a:lnSpc>
                <a:spcPct val="115000"/>
              </a:lnSpc>
              <a:spcBef>
                <a:spcPts val="0"/>
              </a:spcBef>
              <a:spcAft>
                <a:spcPts val="0"/>
              </a:spcAft>
              <a:buNone/>
            </a:pPr>
            <a:r>
              <a:rPr lang="en-GB" dirty="0"/>
              <a:t>The software gives feedback to the patient during each game, through haptic and visual feedback, and after the game through a star system and graphically showing their progress.</a:t>
            </a:r>
          </a:p>
          <a:p>
            <a:pPr marL="0" lvl="0" indent="0" rtl="0">
              <a:lnSpc>
                <a:spcPct val="115000"/>
              </a:lnSpc>
              <a:spcBef>
                <a:spcPts val="0"/>
              </a:spcBef>
              <a:spcAft>
                <a:spcPts val="0"/>
              </a:spcAft>
              <a:buNone/>
            </a:pPr>
            <a:endParaRPr lang="en-GB" dirty="0"/>
          </a:p>
          <a:p>
            <a:pPr marL="0" lvl="0" indent="0" rtl="0">
              <a:lnSpc>
                <a:spcPct val="115000"/>
              </a:lnSpc>
              <a:spcBef>
                <a:spcPts val="0"/>
              </a:spcBef>
              <a:spcAft>
                <a:spcPts val="0"/>
              </a:spcAft>
              <a:buNone/>
            </a:pPr>
            <a:r>
              <a:rPr lang="en-GB" dirty="0"/>
              <a:t>The software also relays the progress to a clinician who can remotely monitor the progress of the patient. Furthermore, there is functionality for two way communication through the software between the patient and the clinician.</a:t>
            </a:r>
          </a:p>
          <a:p>
            <a:pPr marL="0" lvl="0" indent="0" rtl="0">
              <a:lnSpc>
                <a:spcPct val="115000"/>
              </a:lnSpc>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The hardware consists of two IMUs, one in the main box connected to the lower segment of the leg, and one in the satellite module connected to the upper segment of the leg. The relative rotation of the IMUs gives the real angle which the joint has rotated – this avoids cheating by lifting the upper part of the limb.</a:t>
            </a:r>
          </a:p>
          <a:p>
            <a:pPr marL="0" lvl="0" indent="0" rtl="0">
              <a:spcBef>
                <a:spcPts val="0"/>
              </a:spcBef>
              <a:spcAft>
                <a:spcPts val="0"/>
              </a:spcAft>
              <a:buNone/>
            </a:pPr>
            <a:endParaRPr lang="en-GB" dirty="0"/>
          </a:p>
          <a:p>
            <a:pPr marL="0" lvl="0" indent="0" rtl="0">
              <a:spcBef>
                <a:spcPts val="0"/>
              </a:spcBef>
              <a:spcAft>
                <a:spcPts val="0"/>
              </a:spcAft>
              <a:buNone/>
            </a:pPr>
            <a:r>
              <a:rPr lang="en-GB" dirty="0"/>
              <a:t>The haptic motors located on the front and back of the shin give directional feedback to complete the rehabilitation to compliment the visual interface or in cases where visual feedback is unwanted.</a:t>
            </a:r>
          </a:p>
          <a:p>
            <a:pPr marL="0" lvl="0" indent="0" rtl="0">
              <a:spcBef>
                <a:spcPts val="0"/>
              </a:spcBef>
              <a:spcAft>
                <a:spcPts val="0"/>
              </a:spcAft>
              <a:buNone/>
            </a:pPr>
            <a:endParaRPr lang="en-GB" dirty="0"/>
          </a:p>
          <a:p>
            <a:pPr marL="0" lvl="0" indent="0"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As well as a providing a game, the visual interface also demonstrates the progression of the patient to the patient themselves and to the clinician. This information comes automatically in the form of emails, immediately after each session and a weekly summary of exercise. A dashboard of the progression is also available through the main menu.</a:t>
            </a:r>
          </a:p>
          <a:p>
            <a:pPr marL="0" lvl="0" indent="0" rtl="0">
              <a:spcBef>
                <a:spcPts val="0"/>
              </a:spcBef>
              <a:spcAft>
                <a:spcPts val="0"/>
              </a:spcAft>
              <a:buNone/>
            </a:pPr>
            <a:endParaRPr lang="en-GB" dirty="0"/>
          </a:p>
          <a:p>
            <a:pPr marL="0" lvl="0" indent="0" rtl="0">
              <a:spcBef>
                <a:spcPts val="0"/>
              </a:spcBef>
              <a:spcAft>
                <a:spcPts val="0"/>
              </a:spcAft>
              <a:buNone/>
            </a:pPr>
            <a:r>
              <a:rPr lang="en-GB" dirty="0"/>
              <a:t>Here we can see some examples of the kind of data supplied.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Here we can see the 3 main aspects of the mechanical design.</a:t>
            </a:r>
          </a:p>
          <a:p>
            <a:pPr marL="0" lvl="0" indent="0">
              <a:spcBef>
                <a:spcPts val="0"/>
              </a:spcBef>
              <a:spcAft>
                <a:spcPts val="0"/>
              </a:spcAft>
              <a:buNone/>
            </a:pPr>
            <a:endParaRPr lang="en-GB" dirty="0"/>
          </a:p>
          <a:p>
            <a:pPr marL="0" lvl="0" indent="0">
              <a:spcBef>
                <a:spcPts val="0"/>
              </a:spcBef>
              <a:spcAft>
                <a:spcPts val="0"/>
              </a:spcAft>
              <a:buNone/>
            </a:pPr>
            <a:r>
              <a:rPr lang="en-GB" dirty="0"/>
              <a:t>The main HUB which houses the microprocessor, an IMU and is where the satellite IMU and haptic sensors feed in to.</a:t>
            </a:r>
          </a:p>
          <a:p>
            <a:pPr marL="0" lvl="0" indent="0">
              <a:spcBef>
                <a:spcPts val="0"/>
              </a:spcBef>
              <a:spcAft>
                <a:spcPts val="0"/>
              </a:spcAft>
              <a:buNone/>
            </a:pPr>
            <a:endParaRPr lang="en-GB" dirty="0"/>
          </a:p>
          <a:p>
            <a:pPr marL="0" lvl="0" indent="0">
              <a:spcBef>
                <a:spcPts val="0"/>
              </a:spcBef>
              <a:spcAft>
                <a:spcPts val="0"/>
              </a:spcAft>
              <a:buNone/>
            </a:pPr>
            <a:r>
              <a:rPr lang="en-GB" dirty="0"/>
              <a:t>The satellite IMU case which attaches to the upper segment of the link.</a:t>
            </a:r>
          </a:p>
          <a:p>
            <a:pPr marL="0" lvl="0" indent="0">
              <a:spcBef>
                <a:spcPts val="0"/>
              </a:spcBef>
              <a:spcAft>
                <a:spcPts val="0"/>
              </a:spcAft>
              <a:buNone/>
            </a:pPr>
            <a:endParaRPr lang="en-GB" dirty="0"/>
          </a:p>
          <a:p>
            <a:pPr marL="0" lvl="0" indent="0">
              <a:spcBef>
                <a:spcPts val="0"/>
              </a:spcBef>
              <a:spcAft>
                <a:spcPts val="0"/>
              </a:spcAft>
              <a:buNone/>
            </a:pPr>
            <a:r>
              <a:rPr lang="en-GB" dirty="0"/>
              <a:t>The piece de resistance which is the mechanism which attaches the main hub to the brace.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11750" y="831175"/>
            <a:ext cx="5334900" cy="12447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endParaRPr/>
          </a:p>
        </p:txBody>
      </p:sp>
      <p:sp>
        <p:nvSpPr>
          <p:cNvPr id="56" name="Shape 5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4980575" y="469000"/>
            <a:ext cx="3914700" cy="128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000000"/>
                </a:solidFill>
              </a:rPr>
              <a:t>RehApp</a:t>
            </a:r>
            <a:endParaRPr>
              <a:solidFill>
                <a:srgbClr val="000000"/>
              </a:solidFill>
            </a:endParaRPr>
          </a:p>
          <a:p>
            <a:pPr marL="0" lvl="0" indent="0">
              <a:spcBef>
                <a:spcPts val="0"/>
              </a:spcBef>
              <a:spcAft>
                <a:spcPts val="0"/>
              </a:spcAft>
              <a:buNone/>
            </a:pPr>
            <a:r>
              <a:rPr lang="en" sz="1800">
                <a:solidFill>
                  <a:srgbClr val="000000"/>
                </a:solidFill>
              </a:rPr>
              <a:t>Rehabilitation’s coming home.</a:t>
            </a:r>
            <a:endParaRPr sz="1800">
              <a:solidFill>
                <a:srgbClr val="000000"/>
              </a:solidFill>
            </a:endParaRPr>
          </a:p>
        </p:txBody>
      </p:sp>
      <p:sp>
        <p:nvSpPr>
          <p:cNvPr id="65" name="Shape 65"/>
          <p:cNvSpPr txBox="1">
            <a:spLocks noGrp="1"/>
          </p:cNvSpPr>
          <p:nvPr>
            <p:ph type="subTitle" idx="1"/>
          </p:nvPr>
        </p:nvSpPr>
        <p:spPr>
          <a:xfrm>
            <a:off x="4980575" y="3224200"/>
            <a:ext cx="3400500" cy="1506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3F3F3"/>
                </a:solidFill>
                <a:latin typeface="Arial"/>
                <a:ea typeface="Arial"/>
                <a:cs typeface="Arial"/>
                <a:sym typeface="Arial"/>
              </a:rPr>
              <a:t>Estarellas García, Mar</a:t>
            </a:r>
            <a:endParaRPr dirty="0">
              <a:solidFill>
                <a:srgbClr val="F3F3F3"/>
              </a:solidFill>
              <a:latin typeface="Arial"/>
              <a:ea typeface="Arial"/>
              <a:cs typeface="Arial"/>
              <a:sym typeface="Arial"/>
            </a:endParaRPr>
          </a:p>
          <a:p>
            <a:pPr marL="0" lvl="0" indent="0">
              <a:spcBef>
                <a:spcPts val="0"/>
              </a:spcBef>
              <a:spcAft>
                <a:spcPts val="0"/>
              </a:spcAft>
              <a:buNone/>
            </a:pPr>
            <a:r>
              <a:rPr lang="en" dirty="0">
                <a:solidFill>
                  <a:srgbClr val="F3F3F3"/>
                </a:solidFill>
                <a:latin typeface="Arial"/>
                <a:ea typeface="Arial"/>
                <a:cs typeface="Arial"/>
                <a:sym typeface="Arial"/>
              </a:rPr>
              <a:t>Jedeikin, David</a:t>
            </a:r>
            <a:endParaRPr dirty="0">
              <a:solidFill>
                <a:srgbClr val="F3F3F3"/>
              </a:solidFill>
              <a:latin typeface="Arial"/>
              <a:ea typeface="Arial"/>
              <a:cs typeface="Arial"/>
              <a:sym typeface="Arial"/>
            </a:endParaRPr>
          </a:p>
          <a:p>
            <a:pPr marL="0" lvl="0" indent="0">
              <a:spcBef>
                <a:spcPts val="0"/>
              </a:spcBef>
              <a:spcAft>
                <a:spcPts val="0"/>
              </a:spcAft>
              <a:buNone/>
            </a:pPr>
            <a:r>
              <a:rPr lang="en" dirty="0">
                <a:solidFill>
                  <a:srgbClr val="F3F3F3"/>
                </a:solidFill>
                <a:latin typeface="Arial"/>
                <a:ea typeface="Arial"/>
                <a:cs typeface="Arial"/>
                <a:sym typeface="Arial"/>
              </a:rPr>
              <a:t>Macabuag, Nathan</a:t>
            </a:r>
            <a:endParaRPr dirty="0">
              <a:solidFill>
                <a:srgbClr val="F3F3F3"/>
              </a:solidFill>
              <a:latin typeface="Arial"/>
              <a:ea typeface="Arial"/>
              <a:cs typeface="Arial"/>
              <a:sym typeface="Arial"/>
            </a:endParaRPr>
          </a:p>
          <a:p>
            <a:pPr marL="0" lvl="0" indent="0">
              <a:spcBef>
                <a:spcPts val="0"/>
              </a:spcBef>
              <a:spcAft>
                <a:spcPts val="0"/>
              </a:spcAft>
              <a:buNone/>
            </a:pPr>
            <a:r>
              <a:rPr lang="en" dirty="0">
                <a:solidFill>
                  <a:srgbClr val="F3F3F3"/>
                </a:solidFill>
                <a:latin typeface="Arial"/>
                <a:ea typeface="Arial"/>
                <a:cs typeface="Arial"/>
                <a:sym typeface="Arial"/>
              </a:rPr>
              <a:t>McLaughlin, Edward </a:t>
            </a:r>
            <a:endParaRPr dirty="0">
              <a:solidFill>
                <a:srgbClr val="F3F3F3"/>
              </a:solidFill>
              <a:latin typeface="Arial"/>
              <a:ea typeface="Arial"/>
              <a:cs typeface="Arial"/>
              <a:sym typeface="Arial"/>
            </a:endParaRPr>
          </a:p>
          <a:p>
            <a:pPr marL="0" lvl="0" indent="0">
              <a:spcBef>
                <a:spcPts val="0"/>
              </a:spcBef>
              <a:spcAft>
                <a:spcPts val="0"/>
              </a:spcAft>
              <a:buNone/>
            </a:pPr>
            <a:r>
              <a:rPr lang="en" dirty="0">
                <a:solidFill>
                  <a:srgbClr val="F3F3F3"/>
                </a:solidFill>
                <a:latin typeface="Arial"/>
                <a:ea typeface="Arial"/>
                <a:cs typeface="Arial"/>
                <a:sym typeface="Arial"/>
              </a:rPr>
              <a:t>Mitchell, Jacob</a:t>
            </a:r>
            <a:endParaRPr dirty="0">
              <a:solidFill>
                <a:srgbClr val="F3F3F3"/>
              </a:solidFill>
              <a:latin typeface="Arial"/>
              <a:ea typeface="Arial"/>
              <a:cs typeface="Arial"/>
              <a:sym typeface="Arial"/>
            </a:endParaRPr>
          </a:p>
        </p:txBody>
      </p:sp>
      <p:pic>
        <p:nvPicPr>
          <p:cNvPr id="66" name="Shape 66"/>
          <p:cNvPicPr preferRelativeResize="0"/>
          <p:nvPr/>
        </p:nvPicPr>
        <p:blipFill>
          <a:blip r:embed="rId3">
            <a:alphaModFix/>
          </a:blip>
          <a:stretch>
            <a:fillRect/>
          </a:stretch>
        </p:blipFill>
        <p:spPr>
          <a:xfrm>
            <a:off x="105875" y="176825"/>
            <a:ext cx="4372001" cy="2896100"/>
          </a:xfrm>
          <a:prstGeom prst="rect">
            <a:avLst/>
          </a:prstGeom>
          <a:noFill/>
          <a:ln>
            <a:noFill/>
          </a:ln>
        </p:spPr>
      </p:pic>
      <p:sp>
        <p:nvSpPr>
          <p:cNvPr id="67" name="Shape 67"/>
          <p:cNvSpPr txBox="1"/>
          <p:nvPr/>
        </p:nvSpPr>
        <p:spPr>
          <a:xfrm>
            <a:off x="614400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NatesAssebly">
            <a:hlinkClick r:id="" action="ppaction://media"/>
            <a:extLst>
              <a:ext uri="{FF2B5EF4-FFF2-40B4-BE49-F238E27FC236}">
                <a16:creationId xmlns:a16="http://schemas.microsoft.com/office/drawing/2014/main" id="{3E4884AC-E6E3-40B6-8233-811B110085A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benefits</a:t>
            </a:r>
            <a:endParaRPr/>
          </a:p>
        </p:txBody>
      </p:sp>
      <p:sp>
        <p:nvSpPr>
          <p:cNvPr id="150" name="Shape 150"/>
          <p:cNvSpPr txBox="1">
            <a:spLocks noGrp="1"/>
          </p:cNvSpPr>
          <p:nvPr>
            <p:ph type="body" idx="1"/>
          </p:nvPr>
        </p:nvSpPr>
        <p:spPr>
          <a:xfrm>
            <a:off x="4464225" y="177600"/>
            <a:ext cx="4166400" cy="4788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we have presented:</a:t>
            </a:r>
            <a:endParaRPr/>
          </a:p>
          <a:p>
            <a:pPr marL="457200" lvl="0" indent="-381000" rtl="0">
              <a:spcBef>
                <a:spcPts val="1600"/>
              </a:spcBef>
              <a:spcAft>
                <a:spcPts val="0"/>
              </a:spcAft>
              <a:buSzPts val="2400"/>
              <a:buAutoNum type="arabicParenR"/>
            </a:pPr>
            <a:r>
              <a:rPr lang="en" sz="2400"/>
              <a:t>Makes </a:t>
            </a:r>
            <a:r>
              <a:rPr lang="en" sz="2400" b="1"/>
              <a:t>rehabilitation</a:t>
            </a:r>
            <a:endParaRPr sz="2400" b="1"/>
          </a:p>
          <a:p>
            <a:pPr marL="914400" lvl="1" indent="-342900" rtl="0">
              <a:spcBef>
                <a:spcPts val="0"/>
              </a:spcBef>
              <a:spcAft>
                <a:spcPts val="0"/>
              </a:spcAft>
              <a:buSzPts val="1800"/>
              <a:buAutoNum type="alphaLcParenR"/>
            </a:pPr>
            <a:r>
              <a:rPr lang="en" sz="1800"/>
              <a:t>Accessible</a:t>
            </a:r>
            <a:endParaRPr sz="1800"/>
          </a:p>
          <a:p>
            <a:pPr marL="914400" lvl="1" indent="-342900" rtl="0">
              <a:spcBef>
                <a:spcPts val="0"/>
              </a:spcBef>
              <a:spcAft>
                <a:spcPts val="0"/>
              </a:spcAft>
              <a:buSzPts val="1800"/>
              <a:buAutoNum type="alphaLcParenR"/>
            </a:pPr>
            <a:r>
              <a:rPr lang="en" sz="1800"/>
              <a:t>Rewarding</a:t>
            </a:r>
            <a:endParaRPr sz="1800"/>
          </a:p>
          <a:p>
            <a:pPr marL="914400" lvl="1" indent="-342900" rtl="0">
              <a:spcBef>
                <a:spcPts val="0"/>
              </a:spcBef>
              <a:spcAft>
                <a:spcPts val="0"/>
              </a:spcAft>
              <a:buSzPts val="1800"/>
              <a:buAutoNum type="alphaLcParenR"/>
            </a:pPr>
            <a:r>
              <a:rPr lang="en" sz="1800"/>
              <a:t>Correctly performed</a:t>
            </a:r>
            <a:endParaRPr sz="1800"/>
          </a:p>
          <a:p>
            <a:pPr marL="914400" lvl="1" indent="-342900" rtl="0">
              <a:spcBef>
                <a:spcPts val="0"/>
              </a:spcBef>
              <a:spcAft>
                <a:spcPts val="0"/>
              </a:spcAft>
              <a:buSzPts val="1800"/>
              <a:buAutoNum type="alphaLcParenR"/>
            </a:pPr>
            <a:r>
              <a:rPr lang="en" sz="1800"/>
              <a:t>Portable</a:t>
            </a:r>
            <a:endParaRPr sz="1800"/>
          </a:p>
          <a:p>
            <a:pPr marL="457200" lvl="0" indent="0" rtl="0">
              <a:spcBef>
                <a:spcPts val="1600"/>
              </a:spcBef>
              <a:spcAft>
                <a:spcPts val="1600"/>
              </a:spcAft>
              <a:buNone/>
            </a:pPr>
            <a:endParaRPr/>
          </a:p>
        </p:txBody>
      </p:sp>
      <p:sp>
        <p:nvSpPr>
          <p:cNvPr id="151" name="Shape 151"/>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benefits</a:t>
            </a:r>
            <a:endParaRPr/>
          </a:p>
        </p:txBody>
      </p:sp>
      <p:sp>
        <p:nvSpPr>
          <p:cNvPr id="157" name="Shape 157"/>
          <p:cNvSpPr txBox="1">
            <a:spLocks noGrp="1"/>
          </p:cNvSpPr>
          <p:nvPr>
            <p:ph type="body" idx="1"/>
          </p:nvPr>
        </p:nvSpPr>
        <p:spPr>
          <a:xfrm>
            <a:off x="4464225" y="81675"/>
            <a:ext cx="4830900" cy="478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999999"/>
                </a:solidFill>
              </a:rPr>
              <a:t>What we have presented:</a:t>
            </a:r>
            <a:endParaRPr dirty="0">
              <a:solidFill>
                <a:srgbClr val="999999"/>
              </a:solidFill>
            </a:endParaRPr>
          </a:p>
          <a:p>
            <a:pPr marL="457200" lvl="0" indent="-304800" rtl="0">
              <a:spcBef>
                <a:spcPts val="1600"/>
              </a:spcBef>
              <a:spcAft>
                <a:spcPts val="0"/>
              </a:spcAft>
              <a:buClr>
                <a:srgbClr val="999999"/>
              </a:buClr>
              <a:buSzPts val="1200"/>
              <a:buAutoNum type="arabicParenR"/>
            </a:pPr>
            <a:r>
              <a:rPr lang="en" sz="1200" dirty="0">
                <a:solidFill>
                  <a:srgbClr val="999999"/>
                </a:solidFill>
              </a:rPr>
              <a:t>Makes </a:t>
            </a:r>
            <a:r>
              <a:rPr lang="en" sz="1200" b="1" dirty="0">
                <a:solidFill>
                  <a:srgbClr val="999999"/>
                </a:solidFill>
              </a:rPr>
              <a:t>rehabilitation</a:t>
            </a:r>
            <a:endParaRPr sz="1200" b="1" dirty="0">
              <a:solidFill>
                <a:srgbClr val="999999"/>
              </a:solidFill>
            </a:endParaRPr>
          </a:p>
          <a:p>
            <a:pPr marL="914400" lvl="1" indent="-304800" rtl="0">
              <a:spcBef>
                <a:spcPts val="0"/>
              </a:spcBef>
              <a:spcAft>
                <a:spcPts val="0"/>
              </a:spcAft>
              <a:buClr>
                <a:srgbClr val="999999"/>
              </a:buClr>
              <a:buSzPts val="1200"/>
              <a:buAutoNum type="alphaLcParenR"/>
            </a:pPr>
            <a:r>
              <a:rPr lang="en" sz="1200" dirty="0">
                <a:solidFill>
                  <a:srgbClr val="999999"/>
                </a:solidFill>
              </a:rPr>
              <a:t>Accessible</a:t>
            </a:r>
            <a:endParaRPr sz="1200" dirty="0">
              <a:solidFill>
                <a:srgbClr val="999999"/>
              </a:solidFill>
            </a:endParaRPr>
          </a:p>
          <a:p>
            <a:pPr marL="914400" lvl="1" indent="-304800" rtl="0">
              <a:spcBef>
                <a:spcPts val="0"/>
              </a:spcBef>
              <a:spcAft>
                <a:spcPts val="0"/>
              </a:spcAft>
              <a:buClr>
                <a:srgbClr val="999999"/>
              </a:buClr>
              <a:buSzPts val="1200"/>
              <a:buAutoNum type="alphaLcParenR"/>
            </a:pPr>
            <a:r>
              <a:rPr lang="en" sz="1200" dirty="0">
                <a:solidFill>
                  <a:srgbClr val="999999"/>
                </a:solidFill>
              </a:rPr>
              <a:t>Rewarding</a:t>
            </a:r>
            <a:endParaRPr sz="1200" dirty="0">
              <a:solidFill>
                <a:srgbClr val="999999"/>
              </a:solidFill>
            </a:endParaRPr>
          </a:p>
          <a:p>
            <a:pPr marL="914400" lvl="1" indent="-304800" rtl="0">
              <a:spcBef>
                <a:spcPts val="0"/>
              </a:spcBef>
              <a:spcAft>
                <a:spcPts val="0"/>
              </a:spcAft>
              <a:buClr>
                <a:srgbClr val="999999"/>
              </a:buClr>
              <a:buSzPts val="1200"/>
              <a:buAutoNum type="alphaLcParenR"/>
            </a:pPr>
            <a:r>
              <a:rPr lang="en" sz="1200" dirty="0">
                <a:solidFill>
                  <a:srgbClr val="999999"/>
                </a:solidFill>
              </a:rPr>
              <a:t>Correctly performed</a:t>
            </a:r>
            <a:endParaRPr sz="1200" dirty="0">
              <a:solidFill>
                <a:srgbClr val="999999"/>
              </a:solidFill>
            </a:endParaRPr>
          </a:p>
          <a:p>
            <a:pPr marL="914400" lvl="1" indent="-304800" rtl="0">
              <a:spcBef>
                <a:spcPts val="0"/>
              </a:spcBef>
              <a:spcAft>
                <a:spcPts val="0"/>
              </a:spcAft>
              <a:buClr>
                <a:srgbClr val="999999"/>
              </a:buClr>
              <a:buSzPts val="1200"/>
              <a:buAutoNum type="alphaLcParenR"/>
            </a:pPr>
            <a:r>
              <a:rPr lang="en" sz="1200" dirty="0">
                <a:solidFill>
                  <a:srgbClr val="999999"/>
                </a:solidFill>
              </a:rPr>
              <a:t>Portable</a:t>
            </a:r>
          </a:p>
          <a:p>
            <a:pPr marL="609600" lvl="1" indent="0" rtl="0">
              <a:spcBef>
                <a:spcPts val="0"/>
              </a:spcBef>
              <a:spcAft>
                <a:spcPts val="0"/>
              </a:spcAft>
              <a:buClr>
                <a:srgbClr val="999999"/>
              </a:buClr>
              <a:buSzPts val="1200"/>
              <a:buNone/>
            </a:pPr>
            <a:endParaRPr lang="en" sz="1200" dirty="0">
              <a:solidFill>
                <a:srgbClr val="999999"/>
              </a:solidFill>
            </a:endParaRPr>
          </a:p>
          <a:p>
            <a:pPr marL="152400" indent="0">
              <a:buClr>
                <a:srgbClr val="999999"/>
              </a:buClr>
              <a:buSzPts val="1200"/>
              <a:buNone/>
            </a:pPr>
            <a:r>
              <a:rPr lang="en" sz="2600" dirty="0"/>
              <a:t>2) Gives </a:t>
            </a:r>
            <a:r>
              <a:rPr lang="en" sz="2600" b="1" dirty="0"/>
              <a:t>patients</a:t>
            </a:r>
            <a:r>
              <a:rPr lang="en" sz="2600" dirty="0"/>
              <a:t>:</a:t>
            </a:r>
            <a:endParaRPr sz="2600" dirty="0"/>
          </a:p>
          <a:p>
            <a:pPr marL="914400" lvl="1" indent="-342900" rtl="0">
              <a:spcBef>
                <a:spcPts val="0"/>
              </a:spcBef>
              <a:spcAft>
                <a:spcPts val="0"/>
              </a:spcAft>
              <a:buSzPts val="1800"/>
              <a:buAutoNum type="alphaLcParenR"/>
            </a:pPr>
            <a:r>
              <a:rPr lang="en" sz="1800" dirty="0"/>
              <a:t>A week to week program to follow</a:t>
            </a:r>
            <a:endParaRPr sz="1800" dirty="0"/>
          </a:p>
          <a:p>
            <a:pPr marL="914400" lvl="1" indent="-342900" rtl="0">
              <a:spcBef>
                <a:spcPts val="0"/>
              </a:spcBef>
              <a:spcAft>
                <a:spcPts val="0"/>
              </a:spcAft>
              <a:buSzPts val="1800"/>
              <a:buAutoNum type="alphaLcParenR"/>
            </a:pPr>
            <a:r>
              <a:rPr lang="en" sz="1800" dirty="0"/>
              <a:t>Immediate and relevant feedback</a:t>
            </a:r>
            <a:endParaRPr sz="1800" dirty="0"/>
          </a:p>
          <a:p>
            <a:pPr marL="914400" lvl="1" indent="-342900" rtl="0">
              <a:spcBef>
                <a:spcPts val="0"/>
              </a:spcBef>
              <a:spcAft>
                <a:spcPts val="0"/>
              </a:spcAft>
              <a:buSzPts val="1800"/>
              <a:buAutoNum type="alphaLcParenR"/>
            </a:pPr>
            <a:r>
              <a:rPr lang="en" sz="1800" dirty="0"/>
              <a:t>An opportunity to give feedback directly and remotely to clinicians</a:t>
            </a:r>
            <a:endParaRPr sz="1800" dirty="0"/>
          </a:p>
          <a:p>
            <a:pPr marL="914400" lvl="1" indent="-342900" rtl="0">
              <a:spcBef>
                <a:spcPts val="0"/>
              </a:spcBef>
              <a:spcAft>
                <a:spcPts val="0"/>
              </a:spcAft>
              <a:buSzPts val="1800"/>
              <a:buAutoNum type="alphaLcParenR"/>
            </a:pPr>
            <a:r>
              <a:rPr lang="en" sz="1800" dirty="0"/>
              <a:t>Accountability for the amount of rehabilitation they do</a:t>
            </a:r>
            <a:endParaRPr sz="1800" dirty="0"/>
          </a:p>
          <a:p>
            <a:pPr marL="0" marR="0" lvl="0" indent="0" algn="l" rtl="0">
              <a:lnSpc>
                <a:spcPct val="115000"/>
              </a:lnSpc>
              <a:spcBef>
                <a:spcPts val="1600"/>
              </a:spcBef>
              <a:spcAft>
                <a:spcPts val="1600"/>
              </a:spcAft>
              <a:buNone/>
            </a:pPr>
            <a:endParaRPr dirty="0"/>
          </a:p>
        </p:txBody>
      </p:sp>
      <p:sp>
        <p:nvSpPr>
          <p:cNvPr id="158" name="Shape 158"/>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benefits</a:t>
            </a:r>
            <a:endParaRPr/>
          </a:p>
        </p:txBody>
      </p:sp>
      <p:sp>
        <p:nvSpPr>
          <p:cNvPr id="164" name="Shape 164"/>
          <p:cNvSpPr txBox="1">
            <a:spLocks noGrp="1"/>
          </p:cNvSpPr>
          <p:nvPr>
            <p:ph type="body" idx="1"/>
          </p:nvPr>
        </p:nvSpPr>
        <p:spPr>
          <a:xfrm>
            <a:off x="4629550" y="0"/>
            <a:ext cx="4166400" cy="478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we have presented:</a:t>
            </a:r>
            <a:endParaRPr dirty="0"/>
          </a:p>
          <a:p>
            <a:pPr marL="457200" lvl="0" indent="-298450" rtl="0">
              <a:spcBef>
                <a:spcPts val="1600"/>
              </a:spcBef>
              <a:spcAft>
                <a:spcPts val="0"/>
              </a:spcAft>
              <a:buClr>
                <a:srgbClr val="999999"/>
              </a:buClr>
              <a:buSzPts val="1100"/>
              <a:buAutoNum type="arabicParenR"/>
            </a:pPr>
            <a:r>
              <a:rPr lang="en" sz="1100" dirty="0">
                <a:solidFill>
                  <a:srgbClr val="999999"/>
                </a:solidFill>
              </a:rPr>
              <a:t>Makes </a:t>
            </a:r>
            <a:r>
              <a:rPr lang="en" sz="1100" b="1" dirty="0">
                <a:solidFill>
                  <a:srgbClr val="999999"/>
                </a:solidFill>
              </a:rPr>
              <a:t>rehabilitation</a:t>
            </a:r>
            <a:endParaRPr sz="1100" b="1"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Accessible</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Rewarding</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Correctly performed</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Portable</a:t>
            </a:r>
            <a:endParaRPr sz="1100" dirty="0">
              <a:solidFill>
                <a:srgbClr val="999999"/>
              </a:solidFill>
            </a:endParaRPr>
          </a:p>
          <a:p>
            <a:pPr marL="457200" lvl="0" indent="-298450" rtl="0">
              <a:spcBef>
                <a:spcPts val="0"/>
              </a:spcBef>
              <a:spcAft>
                <a:spcPts val="0"/>
              </a:spcAft>
              <a:buClr>
                <a:srgbClr val="999999"/>
              </a:buClr>
              <a:buSzPts val="1100"/>
              <a:buAutoNum type="arabicParenR"/>
            </a:pPr>
            <a:r>
              <a:rPr lang="en" sz="1100" dirty="0">
                <a:solidFill>
                  <a:srgbClr val="999999"/>
                </a:solidFill>
              </a:rPr>
              <a:t>Gives </a:t>
            </a:r>
            <a:r>
              <a:rPr lang="en" sz="1100" b="1" dirty="0">
                <a:solidFill>
                  <a:srgbClr val="999999"/>
                </a:solidFill>
              </a:rPr>
              <a:t>patients</a:t>
            </a:r>
            <a:r>
              <a:rPr lang="en" sz="1100" dirty="0">
                <a:solidFill>
                  <a:srgbClr val="999999"/>
                </a:solidFill>
              </a:rPr>
              <a:t>:</a:t>
            </a:r>
            <a:endParaRPr sz="1100"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A week to week program to follow</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Immediate and relevant feedback</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An opportunity to give feedback directly and remotely to clinicians</a:t>
            </a:r>
            <a:endParaRPr dirty="0">
              <a:solidFill>
                <a:srgbClr val="999999"/>
              </a:solidFill>
            </a:endParaRPr>
          </a:p>
          <a:p>
            <a:pPr marL="914400" lvl="1" indent="-298450" rtl="0">
              <a:spcBef>
                <a:spcPts val="0"/>
              </a:spcBef>
              <a:spcAft>
                <a:spcPts val="0"/>
              </a:spcAft>
              <a:buClr>
                <a:srgbClr val="999999"/>
              </a:buClr>
              <a:buSzPts val="1100"/>
              <a:buAutoNum type="alphaLcParenR"/>
            </a:pPr>
            <a:r>
              <a:rPr lang="en" dirty="0">
                <a:solidFill>
                  <a:srgbClr val="999999"/>
                </a:solidFill>
              </a:rPr>
              <a:t>Accountability for the amount of rehabilitation they do</a:t>
            </a:r>
            <a:endParaRPr lang="en-GB" dirty="0">
              <a:solidFill>
                <a:srgbClr val="999999"/>
              </a:solidFill>
            </a:endParaRPr>
          </a:p>
          <a:p>
            <a:pPr marL="457200" lvl="0" indent="0" rtl="0">
              <a:lnSpc>
                <a:spcPct val="100000"/>
              </a:lnSpc>
              <a:spcBef>
                <a:spcPts val="1600"/>
              </a:spcBef>
              <a:spcAft>
                <a:spcPts val="0"/>
              </a:spcAft>
              <a:buNone/>
            </a:pPr>
            <a:endParaRPr lang="en-GB" dirty="0"/>
          </a:p>
          <a:p>
            <a:pPr marL="76200" lvl="0" indent="0" rtl="0">
              <a:spcBef>
                <a:spcPts val="0"/>
              </a:spcBef>
              <a:spcAft>
                <a:spcPts val="0"/>
              </a:spcAft>
              <a:buSzPts val="2400"/>
              <a:buNone/>
            </a:pPr>
            <a:r>
              <a:rPr lang="en" sz="2400" dirty="0"/>
              <a:t>3) Gives </a:t>
            </a:r>
            <a:r>
              <a:rPr lang="en" sz="2400" b="1" dirty="0"/>
              <a:t>clinicians</a:t>
            </a:r>
            <a:r>
              <a:rPr lang="en" sz="2400" dirty="0"/>
              <a:t>:</a:t>
            </a:r>
            <a:endParaRPr sz="2400" dirty="0"/>
          </a:p>
          <a:p>
            <a:pPr marL="914400" lvl="1" indent="-342900" rtl="0">
              <a:spcBef>
                <a:spcPts val="0"/>
              </a:spcBef>
              <a:spcAft>
                <a:spcPts val="0"/>
              </a:spcAft>
              <a:buSzPts val="1800"/>
              <a:buAutoNum type="alphaLcParenR"/>
            </a:pPr>
            <a:r>
              <a:rPr lang="en" sz="1800" dirty="0"/>
              <a:t>Relevant and detailed data on their patients</a:t>
            </a:r>
            <a:endParaRPr sz="1800" dirty="0"/>
          </a:p>
          <a:p>
            <a:pPr marL="914400" lvl="1" indent="-342900" rtl="0">
              <a:spcBef>
                <a:spcPts val="0"/>
              </a:spcBef>
              <a:spcAft>
                <a:spcPts val="0"/>
              </a:spcAft>
              <a:buSzPts val="1800"/>
              <a:buAutoNum type="alphaLcParenR"/>
            </a:pPr>
            <a:r>
              <a:rPr lang="en" sz="1800" dirty="0"/>
              <a:t>More time to devote to higher priority tasks</a:t>
            </a:r>
            <a:endParaRPr sz="1800" dirty="0"/>
          </a:p>
        </p:txBody>
      </p:sp>
      <p:sp>
        <p:nvSpPr>
          <p:cNvPr id="165" name="Shape 165"/>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166" name="Shape 166"/>
          <p:cNvPicPr preferRelativeResize="0"/>
          <p:nvPr/>
        </p:nvPicPr>
        <p:blipFill>
          <a:blip r:embed="rId3">
            <a:alphaModFix/>
          </a:blip>
          <a:stretch>
            <a:fillRect/>
          </a:stretch>
        </p:blipFill>
        <p:spPr>
          <a:xfrm>
            <a:off x="267825" y="1702175"/>
            <a:ext cx="3794300" cy="236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subTitle" idx="1"/>
          </p:nvPr>
        </p:nvSpPr>
        <p:spPr>
          <a:xfrm>
            <a:off x="896100" y="730375"/>
            <a:ext cx="6273000" cy="2167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Needs identification &amp; clinical relevance</a:t>
            </a:r>
            <a:endParaRPr sz="1800"/>
          </a:p>
          <a:p>
            <a:pPr marL="0" lvl="0" indent="0" rtl="0">
              <a:spcBef>
                <a:spcPts val="0"/>
              </a:spcBef>
              <a:spcAft>
                <a:spcPts val="0"/>
              </a:spcAft>
              <a:buNone/>
            </a:pPr>
            <a:endParaRPr sz="1800"/>
          </a:p>
          <a:p>
            <a:pPr marL="457200" lvl="0" indent="-342900" rtl="0">
              <a:spcBef>
                <a:spcPts val="0"/>
              </a:spcBef>
              <a:spcAft>
                <a:spcPts val="0"/>
              </a:spcAft>
              <a:buSzPts val="1800"/>
              <a:buChar char="●"/>
            </a:pPr>
            <a:r>
              <a:rPr lang="en" sz="1800"/>
              <a:t>Our solution</a:t>
            </a:r>
            <a:endParaRPr sz="1800"/>
          </a:p>
          <a:p>
            <a:pPr marL="0" lvl="0" indent="0" rtl="0">
              <a:spcBef>
                <a:spcPts val="0"/>
              </a:spcBef>
              <a:spcAft>
                <a:spcPts val="0"/>
              </a:spcAft>
              <a:buNone/>
            </a:pPr>
            <a:endParaRPr sz="1800"/>
          </a:p>
          <a:p>
            <a:pPr marL="457200" lvl="0" indent="-342900" rtl="0">
              <a:spcBef>
                <a:spcPts val="0"/>
              </a:spcBef>
              <a:spcAft>
                <a:spcPts val="0"/>
              </a:spcAft>
              <a:buSzPts val="1800"/>
              <a:buChar char="●"/>
            </a:pPr>
            <a:r>
              <a:rPr lang="en" sz="1800"/>
              <a:t>How it works</a:t>
            </a:r>
            <a:endParaRPr sz="1800"/>
          </a:p>
          <a:p>
            <a:pPr marL="0" lvl="0" indent="0" rtl="0">
              <a:spcBef>
                <a:spcPts val="0"/>
              </a:spcBef>
              <a:spcAft>
                <a:spcPts val="0"/>
              </a:spcAft>
              <a:buNone/>
            </a:pPr>
            <a:endParaRPr sz="1800"/>
          </a:p>
          <a:p>
            <a:pPr marL="457200" lvl="0" indent="-342900" rtl="0">
              <a:spcBef>
                <a:spcPts val="0"/>
              </a:spcBef>
              <a:spcAft>
                <a:spcPts val="0"/>
              </a:spcAft>
              <a:buSzPts val="1800"/>
              <a:buChar char="●"/>
            </a:pPr>
            <a:r>
              <a:rPr lang="en" sz="1800"/>
              <a:t>The benefits</a:t>
            </a:r>
            <a:endParaRPr sz="1800"/>
          </a:p>
          <a:p>
            <a:pPr marL="0" lvl="0" indent="0" rtl="0">
              <a:spcBef>
                <a:spcPts val="0"/>
              </a:spcBef>
              <a:spcAft>
                <a:spcPts val="0"/>
              </a:spcAft>
              <a:buNone/>
            </a:pPr>
            <a:endParaRPr/>
          </a:p>
        </p:txBody>
      </p:sp>
      <p:sp>
        <p:nvSpPr>
          <p:cNvPr id="73" name="Shape 73"/>
          <p:cNvSpPr txBox="1"/>
          <p:nvPr/>
        </p:nvSpPr>
        <p:spPr>
          <a:xfrm>
            <a:off x="614400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Needs identification &amp; clinical relevance</a:t>
            </a:r>
            <a:endParaRPr/>
          </a:p>
        </p:txBody>
      </p:sp>
      <p:sp>
        <p:nvSpPr>
          <p:cNvPr id="79" name="Shape 79"/>
          <p:cNvSpPr txBox="1">
            <a:spLocks noGrp="1"/>
          </p:cNvSpPr>
          <p:nvPr>
            <p:ph type="body" idx="1"/>
          </p:nvPr>
        </p:nvSpPr>
        <p:spPr>
          <a:xfrm>
            <a:off x="81775" y="2203725"/>
            <a:ext cx="4166400" cy="3597600"/>
          </a:xfrm>
          <a:prstGeom prst="rect">
            <a:avLst/>
          </a:prstGeom>
        </p:spPr>
        <p:txBody>
          <a:bodyPr spcFirstLastPara="1" wrap="square" lIns="91425" tIns="91425" rIns="91425" bIns="91425" anchor="t" anchorCtr="0">
            <a:noAutofit/>
          </a:bodyPr>
          <a:lstStyle/>
          <a:p>
            <a:pPr marL="457200" lvl="0" indent="-381000" rtl="0">
              <a:lnSpc>
                <a:spcPct val="100000"/>
              </a:lnSpc>
              <a:spcBef>
                <a:spcPts val="0"/>
              </a:spcBef>
              <a:spcAft>
                <a:spcPts val="0"/>
              </a:spcAft>
              <a:buClr>
                <a:srgbClr val="FFFFFF"/>
              </a:buClr>
              <a:buSzPts val="2400"/>
              <a:buAutoNum type="arabicPeriod"/>
            </a:pPr>
            <a:r>
              <a:rPr lang="en" sz="2400">
                <a:solidFill>
                  <a:srgbClr val="FFFFFF"/>
                </a:solidFill>
              </a:rPr>
              <a:t>No clear instructions for rehabilitation protocol.</a:t>
            </a:r>
            <a:endParaRPr sz="2400">
              <a:solidFill>
                <a:srgbClr val="FFFFFF"/>
              </a:solidFill>
            </a:endParaRPr>
          </a:p>
          <a:p>
            <a:pPr marL="0" lvl="0" indent="0" rtl="0">
              <a:lnSpc>
                <a:spcPct val="100000"/>
              </a:lnSpc>
              <a:spcBef>
                <a:spcPts val="0"/>
              </a:spcBef>
              <a:spcAft>
                <a:spcPts val="0"/>
              </a:spcAft>
              <a:buNone/>
            </a:pPr>
            <a:endParaRPr sz="2400">
              <a:solidFill>
                <a:srgbClr val="FFFFFF"/>
              </a:solidFill>
            </a:endParaRPr>
          </a:p>
          <a:p>
            <a:pPr marL="457200" lvl="0" indent="-381000" rtl="0">
              <a:lnSpc>
                <a:spcPct val="100000"/>
              </a:lnSpc>
              <a:spcBef>
                <a:spcPts val="0"/>
              </a:spcBef>
              <a:spcAft>
                <a:spcPts val="0"/>
              </a:spcAft>
              <a:buClr>
                <a:srgbClr val="FFFFFF"/>
              </a:buClr>
              <a:buSzPts val="2400"/>
              <a:buAutoNum type="arabicPeriod"/>
            </a:pPr>
            <a:r>
              <a:rPr lang="en" sz="2400">
                <a:solidFill>
                  <a:srgbClr val="FFFFFF"/>
                </a:solidFill>
              </a:rPr>
              <a:t>Incomplete and unclear rehabilitation.</a:t>
            </a:r>
            <a:endParaRPr sz="2400">
              <a:solidFill>
                <a:srgbClr val="FFFFFF"/>
              </a:solidFill>
            </a:endParaRPr>
          </a:p>
          <a:p>
            <a:pPr marL="0" lvl="0" indent="0">
              <a:lnSpc>
                <a:spcPct val="100000"/>
              </a:lnSpc>
              <a:spcBef>
                <a:spcPts val="0"/>
              </a:spcBef>
              <a:spcAft>
                <a:spcPts val="0"/>
              </a:spcAft>
              <a:buNone/>
            </a:pPr>
            <a:endParaRPr sz="2400"/>
          </a:p>
          <a:p>
            <a:pPr marL="0" lvl="0" indent="0">
              <a:lnSpc>
                <a:spcPct val="100000"/>
              </a:lnSpc>
              <a:spcBef>
                <a:spcPts val="0"/>
              </a:spcBef>
              <a:spcAft>
                <a:spcPts val="0"/>
              </a:spcAft>
              <a:buNone/>
            </a:pPr>
            <a:endParaRPr/>
          </a:p>
        </p:txBody>
      </p:sp>
      <p:sp>
        <p:nvSpPr>
          <p:cNvPr id="80" name="Shape 80"/>
          <p:cNvSpPr txBox="1"/>
          <p:nvPr/>
        </p:nvSpPr>
        <p:spPr>
          <a:xfrm>
            <a:off x="1303075"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81" name="Shape 81"/>
          <p:cNvPicPr preferRelativeResize="0"/>
          <p:nvPr/>
        </p:nvPicPr>
        <p:blipFill>
          <a:blip r:embed="rId3">
            <a:alphaModFix/>
          </a:blip>
          <a:stretch>
            <a:fillRect/>
          </a:stretch>
        </p:blipFill>
        <p:spPr>
          <a:xfrm>
            <a:off x="4708725" y="180425"/>
            <a:ext cx="4130474" cy="47826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Needs identification &amp; clinical relevance</a:t>
            </a:r>
            <a:endParaRPr dirty="0"/>
          </a:p>
        </p:txBody>
      </p:sp>
      <p:sp>
        <p:nvSpPr>
          <p:cNvPr id="87" name="Shape 87"/>
          <p:cNvSpPr txBox="1">
            <a:spLocks noGrp="1"/>
          </p:cNvSpPr>
          <p:nvPr>
            <p:ph type="body" idx="1"/>
          </p:nvPr>
        </p:nvSpPr>
        <p:spPr>
          <a:xfrm>
            <a:off x="4668200" y="903925"/>
            <a:ext cx="4166400" cy="359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434343"/>
                </a:solidFill>
              </a:rPr>
              <a:t>3. 100,000 ACL reconstructions/year.</a:t>
            </a:r>
            <a:endParaRPr sz="2400" dirty="0">
              <a:solidFill>
                <a:srgbClr val="434343"/>
              </a:solidFill>
            </a:endParaRPr>
          </a:p>
          <a:p>
            <a:pPr marL="0" lvl="0" indent="0" rtl="0">
              <a:spcBef>
                <a:spcPts val="1600"/>
              </a:spcBef>
              <a:spcAft>
                <a:spcPts val="0"/>
              </a:spcAft>
              <a:buNone/>
            </a:pPr>
            <a:endParaRPr sz="2400" dirty="0">
              <a:solidFill>
                <a:srgbClr val="434343"/>
              </a:solidFill>
            </a:endParaRPr>
          </a:p>
          <a:p>
            <a:pPr marL="0" lvl="0" indent="0" rtl="0">
              <a:spcBef>
                <a:spcPts val="1600"/>
              </a:spcBef>
              <a:spcAft>
                <a:spcPts val="0"/>
              </a:spcAft>
              <a:buNone/>
            </a:pPr>
            <a:r>
              <a:rPr lang="en" sz="2400" dirty="0">
                <a:solidFill>
                  <a:srgbClr val="434343"/>
                </a:solidFill>
              </a:rPr>
              <a:t>4.  Median total healthcare cost per procedure: £11,000</a:t>
            </a:r>
            <a:endParaRPr sz="2400" dirty="0">
              <a:solidFill>
                <a:srgbClr val="434343"/>
              </a:solidFill>
            </a:endParaRPr>
          </a:p>
          <a:p>
            <a:pPr marL="0" lvl="0" indent="0" rtl="0">
              <a:spcBef>
                <a:spcPts val="1600"/>
              </a:spcBef>
              <a:spcAft>
                <a:spcPts val="0"/>
              </a:spcAft>
              <a:buNone/>
            </a:pPr>
            <a:endParaRPr sz="2400" dirty="0">
              <a:solidFill>
                <a:srgbClr val="434343"/>
              </a:solidFill>
            </a:endParaRPr>
          </a:p>
          <a:p>
            <a:pPr marL="0" lvl="0" indent="0" rtl="0">
              <a:spcBef>
                <a:spcPts val="1600"/>
              </a:spcBef>
              <a:spcAft>
                <a:spcPts val="1600"/>
              </a:spcAft>
              <a:buNone/>
            </a:pPr>
            <a:endParaRPr dirty="0">
              <a:solidFill>
                <a:srgbClr val="434343"/>
              </a:solidFill>
            </a:endParaRPr>
          </a:p>
        </p:txBody>
      </p:sp>
      <p:sp>
        <p:nvSpPr>
          <p:cNvPr id="88" name="Shape 88"/>
          <p:cNvSpPr txBox="1"/>
          <p:nvPr/>
        </p:nvSpPr>
        <p:spPr>
          <a:xfrm>
            <a:off x="1303075"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Needs identification &amp; clinical relevance</a:t>
            </a:r>
            <a:endParaRPr/>
          </a:p>
        </p:txBody>
      </p:sp>
      <p:sp>
        <p:nvSpPr>
          <p:cNvPr id="94" name="Shape 94"/>
          <p:cNvSpPr txBox="1">
            <a:spLocks noGrp="1"/>
          </p:cNvSpPr>
          <p:nvPr>
            <p:ph type="body" idx="1"/>
          </p:nvPr>
        </p:nvSpPr>
        <p:spPr>
          <a:xfrm>
            <a:off x="4915225" y="941075"/>
            <a:ext cx="3706500" cy="35976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3000" b="1">
                <a:solidFill>
                  <a:srgbClr val="000000"/>
                </a:solidFill>
                <a:latin typeface="Arial"/>
                <a:ea typeface="Arial"/>
                <a:cs typeface="Arial"/>
                <a:sym typeface="Arial"/>
              </a:rPr>
              <a:t>All these can leave you feeling ...</a:t>
            </a:r>
            <a:endParaRPr sz="2400"/>
          </a:p>
          <a:p>
            <a:pPr marL="0" lvl="0" indent="0" rtl="0">
              <a:spcBef>
                <a:spcPts val="0"/>
              </a:spcBef>
              <a:spcAft>
                <a:spcPts val="0"/>
              </a:spcAft>
              <a:buNone/>
            </a:pPr>
            <a:endParaRPr sz="2400"/>
          </a:p>
          <a:p>
            <a:pPr marL="0" lvl="0" indent="0" rtl="0">
              <a:spcBef>
                <a:spcPts val="1600"/>
              </a:spcBef>
              <a:spcAft>
                <a:spcPts val="1600"/>
              </a:spcAft>
              <a:buNone/>
            </a:pPr>
            <a:endParaRPr/>
          </a:p>
        </p:txBody>
      </p:sp>
      <p:sp>
        <p:nvSpPr>
          <p:cNvPr id="95" name="Shape 95"/>
          <p:cNvSpPr txBox="1"/>
          <p:nvPr/>
        </p:nvSpPr>
        <p:spPr>
          <a:xfrm>
            <a:off x="1303075"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96" name="Shape 96"/>
          <p:cNvPicPr preferRelativeResize="0"/>
          <p:nvPr/>
        </p:nvPicPr>
        <p:blipFill>
          <a:blip r:embed="rId3">
            <a:alphaModFix/>
          </a:blip>
          <a:stretch>
            <a:fillRect/>
          </a:stretch>
        </p:blipFill>
        <p:spPr>
          <a:xfrm>
            <a:off x="4820238" y="2451274"/>
            <a:ext cx="3896486" cy="208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25" y="500925"/>
            <a:ext cx="3706500" cy="721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solution…</a:t>
            </a:r>
            <a:endParaRPr/>
          </a:p>
          <a:p>
            <a:pPr marL="0" lvl="0" indent="0">
              <a:spcBef>
                <a:spcPts val="0"/>
              </a:spcBef>
              <a:spcAft>
                <a:spcPts val="0"/>
              </a:spcAft>
              <a:buNone/>
            </a:pPr>
            <a:endParaRPr/>
          </a:p>
          <a:p>
            <a:pPr marL="0" lvl="0" indent="457200">
              <a:spcBef>
                <a:spcPts val="0"/>
              </a:spcBef>
              <a:spcAft>
                <a:spcPts val="0"/>
              </a:spcAft>
              <a:buNone/>
            </a:pPr>
            <a:endParaRPr sz="1800"/>
          </a:p>
          <a:p>
            <a:pPr marL="0" lvl="0" indent="0">
              <a:spcBef>
                <a:spcPts val="0"/>
              </a:spcBef>
              <a:spcAft>
                <a:spcPts val="0"/>
              </a:spcAft>
              <a:buNone/>
            </a:pPr>
            <a:endParaRPr sz="1800"/>
          </a:p>
          <a:p>
            <a:pPr marL="0" lvl="0" indent="0">
              <a:spcBef>
                <a:spcPts val="0"/>
              </a:spcBef>
              <a:spcAft>
                <a:spcPts val="0"/>
              </a:spcAft>
              <a:buNone/>
            </a:pPr>
            <a:endParaRPr sz="1800"/>
          </a:p>
          <a:p>
            <a:pPr marL="914400" lvl="0" indent="0" rtl="0">
              <a:spcBef>
                <a:spcPts val="0"/>
              </a:spcBef>
              <a:spcAft>
                <a:spcPts val="0"/>
              </a:spcAft>
              <a:buNone/>
            </a:pPr>
            <a:endParaRPr sz="1800"/>
          </a:p>
          <a:p>
            <a:pPr marL="457200" lvl="0" indent="457200">
              <a:spcBef>
                <a:spcPts val="0"/>
              </a:spcBef>
              <a:spcAft>
                <a:spcPts val="0"/>
              </a:spcAft>
              <a:buNone/>
            </a:pPr>
            <a:endParaRPr sz="1800"/>
          </a:p>
        </p:txBody>
      </p:sp>
      <p:sp>
        <p:nvSpPr>
          <p:cNvPr id="102" name="Shape 102"/>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103" name="Shape 103"/>
          <p:cNvPicPr preferRelativeResize="0"/>
          <p:nvPr/>
        </p:nvPicPr>
        <p:blipFill>
          <a:blip r:embed="rId3">
            <a:alphaModFix/>
          </a:blip>
          <a:stretch>
            <a:fillRect/>
          </a:stretch>
        </p:blipFill>
        <p:spPr>
          <a:xfrm>
            <a:off x="4563475" y="1850861"/>
            <a:ext cx="2581125" cy="1553452"/>
          </a:xfrm>
          <a:prstGeom prst="rect">
            <a:avLst/>
          </a:prstGeom>
          <a:noFill/>
          <a:ln>
            <a:noFill/>
          </a:ln>
        </p:spPr>
      </p:pic>
      <p:pic>
        <p:nvPicPr>
          <p:cNvPr id="104" name="Shape 104"/>
          <p:cNvPicPr preferRelativeResize="0"/>
          <p:nvPr/>
        </p:nvPicPr>
        <p:blipFill>
          <a:blip r:embed="rId4">
            <a:alphaModFix/>
          </a:blip>
          <a:stretch>
            <a:fillRect/>
          </a:stretch>
        </p:blipFill>
        <p:spPr>
          <a:xfrm>
            <a:off x="6292100" y="3526600"/>
            <a:ext cx="2581124" cy="1556427"/>
          </a:xfrm>
          <a:prstGeom prst="rect">
            <a:avLst/>
          </a:prstGeom>
          <a:noFill/>
          <a:ln>
            <a:noFill/>
          </a:ln>
        </p:spPr>
      </p:pic>
      <p:pic>
        <p:nvPicPr>
          <p:cNvPr id="105" name="Shape 105"/>
          <p:cNvPicPr preferRelativeResize="0"/>
          <p:nvPr/>
        </p:nvPicPr>
        <p:blipFill>
          <a:blip r:embed="rId5">
            <a:alphaModFix/>
          </a:blip>
          <a:stretch>
            <a:fillRect/>
          </a:stretch>
        </p:blipFill>
        <p:spPr>
          <a:xfrm>
            <a:off x="6298226" y="172150"/>
            <a:ext cx="2568873" cy="1556425"/>
          </a:xfrm>
          <a:prstGeom prst="rect">
            <a:avLst/>
          </a:prstGeom>
          <a:noFill/>
          <a:ln>
            <a:noFill/>
          </a:ln>
        </p:spPr>
      </p:pic>
      <p:sp>
        <p:nvSpPr>
          <p:cNvPr id="106" name="Shape 106"/>
          <p:cNvSpPr txBox="1"/>
          <p:nvPr/>
        </p:nvSpPr>
        <p:spPr>
          <a:xfrm>
            <a:off x="491750" y="1222725"/>
            <a:ext cx="1953300" cy="856500"/>
          </a:xfrm>
          <a:prstGeom prst="rect">
            <a:avLst/>
          </a:prstGeom>
          <a:noFill/>
          <a:ln>
            <a:noFill/>
          </a:ln>
        </p:spPr>
        <p:txBody>
          <a:bodyPr spcFirstLastPara="1" wrap="square" lIns="91425" tIns="91425" rIns="91425" bIns="91425" anchor="t" anchorCtr="0">
            <a:noAutofit/>
          </a:bodyPr>
          <a:lstStyle/>
          <a:p>
            <a:pPr marL="0" lvl="0" indent="457200" rtl="0">
              <a:spcBef>
                <a:spcPts val="0"/>
              </a:spcBef>
              <a:spcAft>
                <a:spcPts val="0"/>
              </a:spcAft>
              <a:buNone/>
            </a:pPr>
            <a:r>
              <a:rPr lang="en" sz="1800">
                <a:solidFill>
                  <a:schemeClr val="lt1"/>
                </a:solidFill>
                <a:latin typeface="Merriweather"/>
                <a:ea typeface="Merriweather"/>
                <a:cs typeface="Merriweather"/>
                <a:sym typeface="Merriweather"/>
              </a:rPr>
              <a:t>Hardware</a:t>
            </a:r>
            <a:endParaRPr/>
          </a:p>
        </p:txBody>
      </p:sp>
      <p:sp>
        <p:nvSpPr>
          <p:cNvPr id="107" name="Shape 107"/>
          <p:cNvSpPr txBox="1"/>
          <p:nvPr/>
        </p:nvSpPr>
        <p:spPr>
          <a:xfrm>
            <a:off x="4647800" y="366225"/>
            <a:ext cx="1644300" cy="85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Software</a:t>
            </a:r>
            <a:endParaRPr sz="1800"/>
          </a:p>
        </p:txBody>
      </p:sp>
      <p:pic>
        <p:nvPicPr>
          <p:cNvPr id="108" name="Shape 108"/>
          <p:cNvPicPr preferRelativeResize="0"/>
          <p:nvPr/>
        </p:nvPicPr>
        <p:blipFill>
          <a:blip r:embed="rId6">
            <a:alphaModFix/>
          </a:blip>
          <a:stretch>
            <a:fillRect/>
          </a:stretch>
        </p:blipFill>
        <p:spPr>
          <a:xfrm>
            <a:off x="393725" y="1797675"/>
            <a:ext cx="2344149" cy="312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66325" y="410175"/>
            <a:ext cx="2698800" cy="75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hardware</a:t>
            </a:r>
            <a:endParaRPr/>
          </a:p>
        </p:txBody>
      </p:sp>
      <p:sp>
        <p:nvSpPr>
          <p:cNvPr id="114" name="Shape 1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1600"/>
              </a:spcAft>
              <a:buNone/>
            </a:pPr>
            <a:endParaRPr/>
          </a:p>
        </p:txBody>
      </p:sp>
      <p:sp>
        <p:nvSpPr>
          <p:cNvPr id="115" name="Shape 115"/>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116" name="Shape 116"/>
          <p:cNvPicPr preferRelativeResize="0"/>
          <p:nvPr/>
        </p:nvPicPr>
        <p:blipFill>
          <a:blip r:embed="rId3">
            <a:alphaModFix/>
          </a:blip>
          <a:stretch>
            <a:fillRect/>
          </a:stretch>
        </p:blipFill>
        <p:spPr>
          <a:xfrm>
            <a:off x="4909946" y="278600"/>
            <a:ext cx="1564250" cy="2963375"/>
          </a:xfrm>
          <a:prstGeom prst="rect">
            <a:avLst/>
          </a:prstGeom>
          <a:noFill/>
          <a:ln>
            <a:noFill/>
          </a:ln>
        </p:spPr>
      </p:pic>
      <p:pic>
        <p:nvPicPr>
          <p:cNvPr id="117" name="Shape 117"/>
          <p:cNvPicPr preferRelativeResize="0"/>
          <p:nvPr/>
        </p:nvPicPr>
        <p:blipFill rotWithShape="1">
          <a:blip r:embed="rId4">
            <a:alphaModFix/>
          </a:blip>
          <a:srcRect l="16681" r="29299" b="10394"/>
          <a:stretch/>
        </p:blipFill>
        <p:spPr>
          <a:xfrm>
            <a:off x="7057350" y="500925"/>
            <a:ext cx="1271225" cy="2740650"/>
          </a:xfrm>
          <a:prstGeom prst="rect">
            <a:avLst/>
          </a:prstGeom>
          <a:noFill/>
          <a:ln>
            <a:noFill/>
          </a:ln>
        </p:spPr>
      </p:pic>
      <p:sp>
        <p:nvSpPr>
          <p:cNvPr id="118" name="Shape 118"/>
          <p:cNvSpPr txBox="1"/>
          <p:nvPr/>
        </p:nvSpPr>
        <p:spPr>
          <a:xfrm>
            <a:off x="705750" y="1621600"/>
            <a:ext cx="3122100" cy="1740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2 IMUs</a:t>
            </a:r>
            <a:endParaRPr>
              <a:solidFill>
                <a:srgbClr val="FFFFFF"/>
              </a:solidFill>
            </a:endParaRPr>
          </a:p>
          <a:p>
            <a:pPr marL="0" lvl="0" indent="0">
              <a:spcBef>
                <a:spcPts val="0"/>
              </a:spcBef>
              <a:spcAft>
                <a:spcPts val="0"/>
              </a:spcAft>
              <a:buNone/>
            </a:pPr>
            <a:endParaRPr>
              <a:solidFill>
                <a:srgbClr val="FFFFFF"/>
              </a:solidFill>
            </a:endParaRPr>
          </a:p>
          <a:p>
            <a:pPr marL="0" lvl="0" indent="0">
              <a:spcBef>
                <a:spcPts val="0"/>
              </a:spcBef>
              <a:spcAft>
                <a:spcPts val="0"/>
              </a:spcAft>
              <a:buNone/>
            </a:pPr>
            <a:r>
              <a:rPr lang="en">
                <a:solidFill>
                  <a:srgbClr val="FFFFFF"/>
                </a:solidFill>
              </a:rPr>
              <a:t>Microprocessor</a:t>
            </a:r>
            <a:endParaRPr>
              <a:solidFill>
                <a:srgbClr val="FFFFFF"/>
              </a:solidFill>
            </a:endParaRPr>
          </a:p>
          <a:p>
            <a:pPr marL="0" lvl="0" indent="0">
              <a:spcBef>
                <a:spcPts val="0"/>
              </a:spcBef>
              <a:spcAft>
                <a:spcPts val="0"/>
              </a:spcAft>
              <a:buNone/>
            </a:pPr>
            <a:endParaRPr>
              <a:solidFill>
                <a:srgbClr val="FFFFFF"/>
              </a:solidFill>
            </a:endParaRPr>
          </a:p>
          <a:p>
            <a:pPr marL="0" lvl="0" indent="0">
              <a:spcBef>
                <a:spcPts val="0"/>
              </a:spcBef>
              <a:spcAft>
                <a:spcPts val="0"/>
              </a:spcAft>
              <a:buNone/>
            </a:pPr>
            <a:r>
              <a:rPr lang="en">
                <a:solidFill>
                  <a:srgbClr val="FFFFFF"/>
                </a:solidFill>
              </a:rPr>
              <a:t>Bluetooth module</a:t>
            </a:r>
            <a:endParaRPr>
              <a:solidFill>
                <a:srgbClr val="FFFFFF"/>
              </a:solidFill>
            </a:endParaRPr>
          </a:p>
          <a:p>
            <a:pPr marL="0" lvl="0" indent="0">
              <a:spcBef>
                <a:spcPts val="0"/>
              </a:spcBef>
              <a:spcAft>
                <a:spcPts val="0"/>
              </a:spcAft>
              <a:buNone/>
            </a:pPr>
            <a:endParaRPr>
              <a:solidFill>
                <a:srgbClr val="FFFFFF"/>
              </a:solidFill>
            </a:endParaRPr>
          </a:p>
          <a:p>
            <a:pPr marL="0" lvl="0" indent="0">
              <a:spcBef>
                <a:spcPts val="0"/>
              </a:spcBef>
              <a:spcAft>
                <a:spcPts val="0"/>
              </a:spcAft>
              <a:buNone/>
            </a:pPr>
            <a:r>
              <a:rPr lang="en">
                <a:solidFill>
                  <a:srgbClr val="FFFFFF"/>
                </a:solidFill>
              </a:rPr>
              <a:t>Haptic motors</a:t>
            </a:r>
            <a:endParaRPr>
              <a:solidFill>
                <a:srgbClr val="FFFFFF"/>
              </a:solidFill>
            </a:endParaRPr>
          </a:p>
        </p:txBody>
      </p:sp>
      <p:sp>
        <p:nvSpPr>
          <p:cNvPr id="119" name="Shape 119"/>
          <p:cNvSpPr txBox="1"/>
          <p:nvPr/>
        </p:nvSpPr>
        <p:spPr>
          <a:xfrm>
            <a:off x="4856425" y="3432975"/>
            <a:ext cx="1564200" cy="803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Leg rehabilitation</a:t>
            </a:r>
            <a:endParaRPr/>
          </a:p>
        </p:txBody>
      </p:sp>
      <p:sp>
        <p:nvSpPr>
          <p:cNvPr id="120" name="Shape 120"/>
          <p:cNvSpPr txBox="1"/>
          <p:nvPr/>
        </p:nvSpPr>
        <p:spPr>
          <a:xfrm>
            <a:off x="7057350" y="3432975"/>
            <a:ext cx="1564200" cy="1105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Can be extended to other joints</a:t>
            </a:r>
            <a:endParaRPr/>
          </a:p>
          <a:p>
            <a:pPr marL="0" lvl="0" indent="0" rtl="0">
              <a:spcBef>
                <a:spcPts val="0"/>
              </a:spcBef>
              <a:spcAft>
                <a:spcPts val="0"/>
              </a:spcAft>
              <a:buNone/>
            </a:pPr>
            <a:r>
              <a:rPr lang="en"/>
              <a:t>E.g. elbow or wrist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266325" y="410175"/>
            <a:ext cx="2698800" cy="75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Software</a:t>
            </a:r>
            <a:endParaRPr/>
          </a:p>
        </p:txBody>
      </p:sp>
      <p:sp>
        <p:nvSpPr>
          <p:cNvPr id="126" name="Shape 12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1600"/>
              </a:spcAft>
              <a:buNone/>
            </a:pPr>
            <a:endParaRPr/>
          </a:p>
        </p:txBody>
      </p:sp>
      <p:sp>
        <p:nvSpPr>
          <p:cNvPr id="127" name="Shape 127"/>
          <p:cNvSpPr txBox="1"/>
          <p:nvPr/>
        </p:nvSpPr>
        <p:spPr>
          <a:xfrm>
            <a:off x="1287950" y="4261500"/>
            <a:ext cx="3000000" cy="882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400">
                <a:solidFill>
                  <a:srgbClr val="F3F3F3"/>
                </a:solidFill>
                <a:latin typeface="Merriweather"/>
                <a:ea typeface="Merriweather"/>
                <a:cs typeface="Merriweather"/>
                <a:sym typeface="Merriweather"/>
              </a:rPr>
              <a:t>RehApp</a:t>
            </a:r>
            <a:endParaRPr sz="2400">
              <a:solidFill>
                <a:srgbClr val="F3F3F3"/>
              </a:solidFill>
            </a:endParaRPr>
          </a:p>
        </p:txBody>
      </p:sp>
      <p:pic>
        <p:nvPicPr>
          <p:cNvPr id="128" name="Shape 128"/>
          <p:cNvPicPr preferRelativeResize="0"/>
          <p:nvPr/>
        </p:nvPicPr>
        <p:blipFill rotWithShape="1">
          <a:blip r:embed="rId3">
            <a:alphaModFix/>
          </a:blip>
          <a:srcRect b="48062"/>
          <a:stretch/>
        </p:blipFill>
        <p:spPr>
          <a:xfrm>
            <a:off x="679925" y="1483738"/>
            <a:ext cx="2893200" cy="2671401"/>
          </a:xfrm>
          <a:prstGeom prst="rect">
            <a:avLst/>
          </a:prstGeom>
          <a:noFill/>
          <a:ln>
            <a:noFill/>
          </a:ln>
        </p:spPr>
      </p:pic>
      <p:pic>
        <p:nvPicPr>
          <p:cNvPr id="3" name="Picture 2">
            <a:extLst>
              <a:ext uri="{FF2B5EF4-FFF2-40B4-BE49-F238E27FC236}">
                <a16:creationId xmlns:a16="http://schemas.microsoft.com/office/drawing/2014/main" id="{9942B238-FBCC-4A3C-B9DF-3639658C33F0}"/>
              </a:ext>
            </a:extLst>
          </p:cNvPr>
          <p:cNvPicPr>
            <a:picLocks noChangeAspect="1"/>
          </p:cNvPicPr>
          <p:nvPr/>
        </p:nvPicPr>
        <p:blipFill>
          <a:blip r:embed="rId4"/>
          <a:stretch>
            <a:fillRect/>
          </a:stretch>
        </p:blipFill>
        <p:spPr>
          <a:xfrm>
            <a:off x="4381927" y="1236049"/>
            <a:ext cx="4696209" cy="2827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p:nvPr/>
        </p:nvSpPr>
        <p:spPr>
          <a:xfrm>
            <a:off x="313850" y="373625"/>
            <a:ext cx="3861300" cy="88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3F3F3"/>
                </a:solidFill>
                <a:latin typeface="Merriweather"/>
                <a:ea typeface="Merriweather"/>
                <a:cs typeface="Merriweather"/>
                <a:sym typeface="Merriweather"/>
              </a:rPr>
              <a:t>Mechanical Design</a:t>
            </a:r>
            <a:endParaRPr sz="2400">
              <a:solidFill>
                <a:srgbClr val="F3F3F3"/>
              </a:solidFill>
            </a:endParaRPr>
          </a:p>
        </p:txBody>
      </p:sp>
      <p:sp>
        <p:nvSpPr>
          <p:cNvPr id="134" name="Shape 134"/>
          <p:cNvSpPr txBox="1"/>
          <p:nvPr/>
        </p:nvSpPr>
        <p:spPr>
          <a:xfrm>
            <a:off x="1384625" y="1629600"/>
            <a:ext cx="1543200" cy="85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rPr>
              <a:t>Satellite IMU</a:t>
            </a:r>
            <a:endParaRPr sz="1800">
              <a:solidFill>
                <a:srgbClr val="FFFFFF"/>
              </a:solidFill>
            </a:endParaRPr>
          </a:p>
        </p:txBody>
      </p:sp>
      <p:sp>
        <p:nvSpPr>
          <p:cNvPr id="135" name="Shape 135"/>
          <p:cNvSpPr txBox="1"/>
          <p:nvPr/>
        </p:nvSpPr>
        <p:spPr>
          <a:xfrm>
            <a:off x="4659325" y="373625"/>
            <a:ext cx="1255500" cy="59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t>Main HUB</a:t>
            </a:r>
            <a:endParaRPr sz="1800"/>
          </a:p>
        </p:txBody>
      </p:sp>
      <p:sp>
        <p:nvSpPr>
          <p:cNvPr id="136" name="Shape 136"/>
          <p:cNvSpPr txBox="1"/>
          <p:nvPr/>
        </p:nvSpPr>
        <p:spPr>
          <a:xfrm>
            <a:off x="4659325" y="2505775"/>
            <a:ext cx="2919900" cy="59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Attachment to the brace</a:t>
            </a:r>
            <a:endParaRPr sz="1800"/>
          </a:p>
        </p:txBody>
      </p:sp>
      <p:pic>
        <p:nvPicPr>
          <p:cNvPr id="137" name="Shape 137"/>
          <p:cNvPicPr preferRelativeResize="0"/>
          <p:nvPr/>
        </p:nvPicPr>
        <p:blipFill rotWithShape="1">
          <a:blip r:embed="rId3">
            <a:alphaModFix/>
          </a:blip>
          <a:srcRect l="37509" t="22351" r="26722" b="14095"/>
          <a:stretch/>
        </p:blipFill>
        <p:spPr>
          <a:xfrm>
            <a:off x="877925" y="2485200"/>
            <a:ext cx="2556600" cy="1936375"/>
          </a:xfrm>
          <a:prstGeom prst="rect">
            <a:avLst/>
          </a:prstGeom>
          <a:noFill/>
          <a:ln>
            <a:noFill/>
          </a:ln>
        </p:spPr>
      </p:pic>
      <p:pic>
        <p:nvPicPr>
          <p:cNvPr id="138" name="Shape 138"/>
          <p:cNvPicPr preferRelativeResize="0"/>
          <p:nvPr/>
        </p:nvPicPr>
        <p:blipFill rotWithShape="1">
          <a:blip r:embed="rId4">
            <a:alphaModFix/>
          </a:blip>
          <a:srcRect l="42161" t="22059" r="26046" b="15216"/>
          <a:stretch/>
        </p:blipFill>
        <p:spPr>
          <a:xfrm>
            <a:off x="6119975" y="373625"/>
            <a:ext cx="2405222" cy="2022951"/>
          </a:xfrm>
          <a:prstGeom prst="rect">
            <a:avLst/>
          </a:prstGeom>
          <a:noFill/>
          <a:ln>
            <a:noFill/>
          </a:ln>
        </p:spPr>
      </p:pic>
      <p:pic>
        <p:nvPicPr>
          <p:cNvPr id="139" name="Shape 139"/>
          <p:cNvPicPr preferRelativeResize="0"/>
          <p:nvPr/>
        </p:nvPicPr>
        <p:blipFill>
          <a:blip r:embed="rId5">
            <a:alphaModFix/>
          </a:blip>
          <a:stretch>
            <a:fillRect/>
          </a:stretch>
        </p:blipFill>
        <p:spPr>
          <a:xfrm>
            <a:off x="5823400" y="2946375"/>
            <a:ext cx="2794814" cy="2022950"/>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1475</Words>
  <Application>Microsoft Office PowerPoint</Application>
  <PresentationFormat>On-screen Show (16:9)</PresentationFormat>
  <Paragraphs>172</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Merriweather</vt:lpstr>
      <vt:lpstr>Arial</vt:lpstr>
      <vt:lpstr>Roboto</vt:lpstr>
      <vt:lpstr>Paradigm</vt:lpstr>
      <vt:lpstr>RehApp Rehabilitation’s coming home.</vt:lpstr>
      <vt:lpstr>PowerPoint Presentation</vt:lpstr>
      <vt:lpstr>Needs identification &amp; clinical relevance</vt:lpstr>
      <vt:lpstr>Needs identification &amp; clinical relevance</vt:lpstr>
      <vt:lpstr>Needs identification &amp; clinical relevance</vt:lpstr>
      <vt:lpstr>Our solution…      </vt:lpstr>
      <vt:lpstr>The hardware</vt:lpstr>
      <vt:lpstr>The Software</vt:lpstr>
      <vt:lpstr>PowerPoint Presentation</vt:lpstr>
      <vt:lpstr>PowerPoint Presentation</vt:lpstr>
      <vt:lpstr>The benefits</vt:lpstr>
      <vt:lpstr>The benefits</vt:lpstr>
      <vt:lpstr>The benefits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RehApp Rehabilitation’s coming home.</dc:title>
  <cp:lastModifiedBy>Edward McLaughlin</cp:lastModifiedBy>
  <cp:revision>9</cp:revision>
  <dcterms:modified xsi:type="dcterms:W3CDTF">2018-03-23T09:14:00Z</dcterms:modified>
</cp:coreProperties>
</file>